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72" y="3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7" name="Date Placeholder 6"/>
          <p:cNvSpPr>
            <a:spLocks noGrp="1"/>
          </p:cNvSpPr>
          <p:nvPr>
            <p:ph type="dt" sz="half" idx="10"/>
          </p:nvPr>
        </p:nvSpPr>
        <p:spPr/>
        <p:txBody>
          <a:bodyPr/>
          <a:lstStyle/>
          <a:p>
            <a:fld id="{1160EA64-D806-43AC-9DF2-F8C432F32B4C}" type="datetimeFigureOut">
              <a:rPr lang="en-US" dirty="0"/>
              <a:t>10/25/2023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1583436" y="3143250"/>
            <a:ext cx="4270248" cy="2596776"/>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7" name="Date Placeholder 6"/>
          <p:cNvSpPr>
            <a:spLocks noGrp="1"/>
          </p:cNvSpPr>
          <p:nvPr>
            <p:ph type="dt" sz="half" idx="10"/>
          </p:nvPr>
        </p:nvSpPr>
        <p:spPr/>
        <p:txBody>
          <a:bodyPr/>
          <a:lstStyle/>
          <a:p>
            <a:fld id="{4F7D4976-E339-4826-83B7-FBD03F55ECF8}" type="datetimeFigureOut">
              <a:rPr lang="en-US" dirty="0"/>
              <a:t>10/25/2023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hr-HR"/>
              <a:t>Kliknite da biste uredili stil naslova matrice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9" name="Date Placeholder 8"/>
          <p:cNvSpPr>
            <a:spLocks noGrp="1"/>
          </p:cNvSpPr>
          <p:nvPr>
            <p:ph type="dt" sz="half" idx="10"/>
          </p:nvPr>
        </p:nvSpPr>
        <p:spPr/>
        <p:txBody>
          <a:bodyPr/>
          <a:lstStyle/>
          <a:p>
            <a:fld id="{D1BE4249-C0D0-4B06-8692-E8BB871AF643}" type="datetimeFigureOut">
              <a:rPr lang="en-US" dirty="0"/>
              <a:t>10/25/2023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10/25/2023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10/25/2023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zervirano mjesto sadržaja 12">
            <a:extLst>
              <a:ext uri="{FF2B5EF4-FFF2-40B4-BE49-F238E27FC236}">
                <a16:creationId xmlns:a16="http://schemas.microsoft.com/office/drawing/2014/main" id="{9E4B6E1B-4D34-4A90-B0A7-8D0440B5B2FD}"/>
              </a:ext>
            </a:extLst>
          </p:cNvPr>
          <p:cNvPicPr>
            <a:picLocks noGrp="1" noChangeAspect="1"/>
          </p:cNvPicPr>
          <p:nvPr>
            <p:ph sz="half" idx="2"/>
          </p:nvPr>
        </p:nvPicPr>
        <p:blipFill>
          <a:blip r:embed="rId2"/>
          <a:stretch>
            <a:fillRect/>
          </a:stretch>
        </p:blipFill>
        <p:spPr>
          <a:xfrm>
            <a:off x="2133599" y="2493818"/>
            <a:ext cx="3207327" cy="3948546"/>
          </a:xfrm>
        </p:spPr>
      </p:pic>
      <p:pic>
        <p:nvPicPr>
          <p:cNvPr id="15" name="Rezervirano mjesto sadržaja 14">
            <a:extLst>
              <a:ext uri="{FF2B5EF4-FFF2-40B4-BE49-F238E27FC236}">
                <a16:creationId xmlns:a16="http://schemas.microsoft.com/office/drawing/2014/main" id="{D667F30D-C74C-4D6E-8F0A-BD98D914549D}"/>
              </a:ext>
            </a:extLst>
          </p:cNvPr>
          <p:cNvPicPr>
            <a:picLocks noGrp="1" noChangeAspect="1"/>
          </p:cNvPicPr>
          <p:nvPr>
            <p:ph sz="quarter" idx="4"/>
          </p:nvPr>
        </p:nvPicPr>
        <p:blipFill>
          <a:blip r:embed="rId3"/>
          <a:stretch>
            <a:fillRect/>
          </a:stretch>
        </p:blipFill>
        <p:spPr>
          <a:xfrm>
            <a:off x="6411191" y="2493817"/>
            <a:ext cx="3647209" cy="3948545"/>
          </a:xfrm>
        </p:spPr>
      </p:pic>
      <p:sp>
        <p:nvSpPr>
          <p:cNvPr id="9" name="Naslov 8">
            <a:extLst>
              <a:ext uri="{FF2B5EF4-FFF2-40B4-BE49-F238E27FC236}">
                <a16:creationId xmlns:a16="http://schemas.microsoft.com/office/drawing/2014/main" id="{B2324F81-45A3-44A6-9F4B-D14EBC46997D}"/>
              </a:ext>
            </a:extLst>
          </p:cNvPr>
          <p:cNvSpPr>
            <a:spLocks noGrp="1"/>
          </p:cNvSpPr>
          <p:nvPr>
            <p:ph type="title"/>
          </p:nvPr>
        </p:nvSpPr>
        <p:spPr>
          <a:xfrm>
            <a:off x="2231136" y="280556"/>
            <a:ext cx="7729728" cy="1672936"/>
          </a:xfrm>
        </p:spPr>
        <p:txBody>
          <a:bodyPr>
            <a:normAutofit fontScale="90000"/>
          </a:bodyPr>
          <a:lstStyle/>
          <a:p>
            <a:r>
              <a:rPr lang="en-US" dirty="0"/>
              <a:t>Criticism of the communist legacy in the Republic of Croatia on the pages of the magazines </a:t>
            </a:r>
            <a:r>
              <a:rPr lang="en-US" i="1" dirty="0" err="1"/>
              <a:t>Republika</a:t>
            </a:r>
            <a:r>
              <a:rPr lang="en-US" i="1" dirty="0"/>
              <a:t> Hrvatska </a:t>
            </a:r>
            <a:r>
              <a:rPr lang="en-US" dirty="0"/>
              <a:t>and </a:t>
            </a:r>
            <a:r>
              <a:rPr lang="en-US" i="1" dirty="0"/>
              <a:t>Nova Hrvatska</a:t>
            </a:r>
            <a:endParaRPr lang="hr-HR" i="1" dirty="0"/>
          </a:p>
        </p:txBody>
      </p:sp>
    </p:spTree>
    <p:extLst>
      <p:ext uri="{BB962C8B-B14F-4D97-AF65-F5344CB8AC3E}">
        <p14:creationId xmlns:p14="http://schemas.microsoft.com/office/powerpoint/2010/main" val="146847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a:extLst>
              <a:ext uri="{FF2B5EF4-FFF2-40B4-BE49-F238E27FC236}">
                <a16:creationId xmlns:a16="http://schemas.microsoft.com/office/drawing/2014/main" id="{58C80838-A43A-4F65-ABC6-A77E627FB8D9}"/>
              </a:ext>
            </a:extLst>
          </p:cNvPr>
          <p:cNvSpPr>
            <a:spLocks noGrp="1"/>
          </p:cNvSpPr>
          <p:nvPr>
            <p:ph type="title"/>
          </p:nvPr>
        </p:nvSpPr>
        <p:spPr>
          <a:xfrm>
            <a:off x="2231136" y="268501"/>
            <a:ext cx="7729728" cy="1188720"/>
          </a:xfrm>
        </p:spPr>
        <p:txBody>
          <a:bodyPr/>
          <a:lstStyle/>
          <a:p>
            <a:r>
              <a:rPr lang="hr-HR" dirty="0" err="1"/>
              <a:t>introduction</a:t>
            </a:r>
            <a:endParaRPr lang="hr-HR" dirty="0"/>
          </a:p>
        </p:txBody>
      </p:sp>
      <p:sp>
        <p:nvSpPr>
          <p:cNvPr id="8" name="Rezervirano mjesto sadržaja 7">
            <a:extLst>
              <a:ext uri="{FF2B5EF4-FFF2-40B4-BE49-F238E27FC236}">
                <a16:creationId xmlns:a16="http://schemas.microsoft.com/office/drawing/2014/main" id="{D6E4FD95-3C7B-4EBA-B886-01E5EAC5B40B}"/>
              </a:ext>
            </a:extLst>
          </p:cNvPr>
          <p:cNvSpPr>
            <a:spLocks noGrp="1"/>
          </p:cNvSpPr>
          <p:nvPr>
            <p:ph idx="1"/>
          </p:nvPr>
        </p:nvSpPr>
        <p:spPr>
          <a:xfrm>
            <a:off x="2231136" y="1714500"/>
            <a:ext cx="7729728" cy="5029200"/>
          </a:xfrm>
        </p:spPr>
        <p:txBody>
          <a:bodyPr>
            <a:normAutofit/>
          </a:bodyPr>
          <a:lstStyle/>
          <a:p>
            <a:r>
              <a:rPr lang="hr-HR" sz="2400" dirty="0"/>
              <a:t>T</a:t>
            </a:r>
            <a:r>
              <a:rPr lang="en-US" sz="2400" dirty="0"/>
              <a:t>he path of the Republic of Croatia from a totalitarian to a democratic system was immeasurably more difficult due to the struggle for national independence</a:t>
            </a:r>
            <a:endParaRPr lang="hr-HR" sz="2400" dirty="0"/>
          </a:p>
          <a:p>
            <a:r>
              <a:rPr lang="en-US" sz="2400" dirty="0"/>
              <a:t>The state of war and the existence of the communist government for almost half a century</a:t>
            </a:r>
            <a:r>
              <a:rPr lang="hr-HR" sz="2400" dirty="0"/>
              <a:t> –</a:t>
            </a:r>
            <a:r>
              <a:rPr lang="en-US" sz="2400" dirty="0"/>
              <a:t> fertile ground for the survival of communist elements</a:t>
            </a:r>
            <a:endParaRPr lang="hr-HR" sz="2400" dirty="0"/>
          </a:p>
          <a:p>
            <a:r>
              <a:rPr lang="en-US" sz="2400" dirty="0"/>
              <a:t>The remnants of communism keep Croatia at the bottom of the EU and partly cause mass emigration</a:t>
            </a:r>
            <a:endParaRPr lang="hr-HR" sz="2400" dirty="0"/>
          </a:p>
        </p:txBody>
      </p:sp>
    </p:spTree>
    <p:extLst>
      <p:ext uri="{BB962C8B-B14F-4D97-AF65-F5344CB8AC3E}">
        <p14:creationId xmlns:p14="http://schemas.microsoft.com/office/powerpoint/2010/main" val="125418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C6315BC-F4AD-453B-883D-663A66642F5C}"/>
              </a:ext>
            </a:extLst>
          </p:cNvPr>
          <p:cNvSpPr>
            <a:spLocks noGrp="1"/>
          </p:cNvSpPr>
          <p:nvPr>
            <p:ph idx="1"/>
          </p:nvPr>
        </p:nvSpPr>
        <p:spPr>
          <a:xfrm>
            <a:off x="2231136" y="831273"/>
            <a:ext cx="7729728" cy="5870863"/>
          </a:xfrm>
        </p:spPr>
        <p:txBody>
          <a:bodyPr>
            <a:noAutofit/>
          </a:bodyPr>
          <a:lstStyle/>
          <a:p>
            <a:pPr lvl="0">
              <a:buClr>
                <a:srgbClr val="9BAFB5"/>
              </a:buClr>
            </a:pPr>
            <a:r>
              <a:rPr lang="hr-HR" sz="2400" dirty="0">
                <a:solidFill>
                  <a:srgbClr val="000000">
                    <a:lumMod val="85000"/>
                    <a:lumOff val="15000"/>
                  </a:srgbClr>
                </a:solidFill>
              </a:rPr>
              <a:t>S</a:t>
            </a:r>
            <a:r>
              <a:rPr lang="en-US" sz="2400" dirty="0" err="1">
                <a:solidFill>
                  <a:srgbClr val="000000">
                    <a:lumMod val="85000"/>
                    <a:lumOff val="15000"/>
                  </a:srgbClr>
                </a:solidFill>
              </a:rPr>
              <a:t>truggle</a:t>
            </a:r>
            <a:r>
              <a:rPr lang="en-US" sz="2400" dirty="0">
                <a:solidFill>
                  <a:srgbClr val="000000">
                    <a:lumMod val="85000"/>
                    <a:lumOff val="15000"/>
                  </a:srgbClr>
                </a:solidFill>
              </a:rPr>
              <a:t> for the creation and defense of the state</a:t>
            </a:r>
            <a:r>
              <a:rPr lang="hr-HR" sz="2400" dirty="0">
                <a:solidFill>
                  <a:srgbClr val="000000">
                    <a:lumMod val="85000"/>
                    <a:lumOff val="15000"/>
                  </a:srgbClr>
                </a:solidFill>
              </a:rPr>
              <a:t> </a:t>
            </a:r>
            <a:r>
              <a:rPr lang="hr-HR" sz="2400" dirty="0" err="1">
                <a:solidFill>
                  <a:srgbClr val="000000">
                    <a:lumMod val="85000"/>
                    <a:lumOff val="15000"/>
                  </a:srgbClr>
                </a:solidFill>
              </a:rPr>
              <a:t>needed</a:t>
            </a:r>
            <a:r>
              <a:rPr lang="hr-HR" sz="2400" dirty="0">
                <a:solidFill>
                  <a:srgbClr val="000000">
                    <a:lumMod val="85000"/>
                    <a:lumOff val="15000"/>
                  </a:srgbClr>
                </a:solidFill>
              </a:rPr>
              <a:t> to </a:t>
            </a:r>
            <a:r>
              <a:rPr lang="hr-HR" sz="2400" dirty="0" err="1">
                <a:solidFill>
                  <a:srgbClr val="000000">
                    <a:lumMod val="85000"/>
                    <a:lumOff val="15000"/>
                  </a:srgbClr>
                </a:solidFill>
              </a:rPr>
              <a:t>be</a:t>
            </a:r>
            <a:r>
              <a:rPr lang="hr-HR" sz="2400" dirty="0">
                <a:solidFill>
                  <a:srgbClr val="000000">
                    <a:lumMod val="85000"/>
                    <a:lumOff val="15000"/>
                  </a:srgbClr>
                </a:solidFill>
              </a:rPr>
              <a:t> </a:t>
            </a:r>
            <a:r>
              <a:rPr lang="hr-HR" sz="2400" dirty="0" err="1">
                <a:solidFill>
                  <a:srgbClr val="000000">
                    <a:lumMod val="85000"/>
                    <a:lumOff val="15000"/>
                  </a:srgbClr>
                </a:solidFill>
              </a:rPr>
              <a:t>parallel</a:t>
            </a:r>
            <a:r>
              <a:rPr lang="en-US" sz="2400" dirty="0">
                <a:solidFill>
                  <a:srgbClr val="000000">
                    <a:lumMod val="85000"/>
                    <a:lumOff val="15000"/>
                  </a:srgbClr>
                </a:solidFill>
              </a:rPr>
              <a:t> to build</a:t>
            </a:r>
            <a:r>
              <a:rPr lang="hr-HR" sz="2400" dirty="0" err="1">
                <a:solidFill>
                  <a:srgbClr val="000000">
                    <a:lumMod val="85000"/>
                    <a:lumOff val="15000"/>
                  </a:srgbClr>
                </a:solidFill>
              </a:rPr>
              <a:t>ing</a:t>
            </a:r>
            <a:r>
              <a:rPr lang="en-US" sz="2400" dirty="0">
                <a:solidFill>
                  <a:srgbClr val="000000">
                    <a:lumMod val="85000"/>
                    <a:lumOff val="15000"/>
                  </a:srgbClr>
                </a:solidFill>
              </a:rPr>
              <a:t> truly democratic system</a:t>
            </a:r>
            <a:endParaRPr lang="hr-HR" sz="2400" dirty="0">
              <a:solidFill>
                <a:srgbClr val="000000">
                  <a:lumMod val="85000"/>
                  <a:lumOff val="15000"/>
                </a:srgbClr>
              </a:solidFill>
            </a:endParaRPr>
          </a:p>
          <a:p>
            <a:pPr lvl="0">
              <a:buClr>
                <a:srgbClr val="9BAFB5"/>
              </a:buClr>
            </a:pPr>
            <a:r>
              <a:rPr lang="hr-HR" sz="2400" dirty="0">
                <a:solidFill>
                  <a:srgbClr val="000000">
                    <a:lumMod val="85000"/>
                    <a:lumOff val="15000"/>
                  </a:srgbClr>
                </a:solidFill>
              </a:rPr>
              <a:t>P</a:t>
            </a:r>
            <a:r>
              <a:rPr lang="en-US" sz="2400" dirty="0" err="1">
                <a:solidFill>
                  <a:srgbClr val="000000">
                    <a:lumMod val="85000"/>
                    <a:lumOff val="15000"/>
                  </a:srgbClr>
                </a:solidFill>
              </a:rPr>
              <a:t>roponents</a:t>
            </a:r>
            <a:r>
              <a:rPr lang="en-US" sz="2400" dirty="0">
                <a:solidFill>
                  <a:srgbClr val="000000">
                    <a:lumMod val="85000"/>
                    <a:lumOff val="15000"/>
                  </a:srgbClr>
                </a:solidFill>
              </a:rPr>
              <a:t> of that idea were </a:t>
            </a:r>
            <a:r>
              <a:rPr lang="hr-HR" sz="2400" dirty="0">
                <a:solidFill>
                  <a:srgbClr val="000000">
                    <a:lumMod val="85000"/>
                    <a:lumOff val="15000"/>
                  </a:srgbClr>
                </a:solidFill>
              </a:rPr>
              <a:t>Croatian </a:t>
            </a:r>
            <a:r>
              <a:rPr lang="hr-HR" sz="2400" dirty="0" err="1">
                <a:solidFill>
                  <a:srgbClr val="000000">
                    <a:lumMod val="85000"/>
                    <a:lumOff val="15000"/>
                  </a:srgbClr>
                </a:solidFill>
              </a:rPr>
              <a:t>émigrés</a:t>
            </a:r>
            <a:r>
              <a:rPr lang="hr-HR" sz="2400" dirty="0">
                <a:solidFill>
                  <a:srgbClr val="000000">
                    <a:lumMod val="85000"/>
                    <a:lumOff val="15000"/>
                  </a:srgbClr>
                </a:solidFill>
              </a:rPr>
              <a:t> as </a:t>
            </a:r>
            <a:r>
              <a:rPr lang="hr-HR" sz="2400" dirty="0" err="1">
                <a:solidFill>
                  <a:srgbClr val="000000">
                    <a:lumMod val="85000"/>
                    <a:lumOff val="15000"/>
                  </a:srgbClr>
                </a:solidFill>
              </a:rPr>
              <a:t>well</a:t>
            </a:r>
            <a:endParaRPr lang="hr-HR" sz="2400" dirty="0">
              <a:solidFill>
                <a:srgbClr val="000000">
                  <a:lumMod val="85000"/>
                  <a:lumOff val="15000"/>
                </a:srgbClr>
              </a:solidFill>
            </a:endParaRPr>
          </a:p>
          <a:p>
            <a:pPr lvl="0">
              <a:buClr>
                <a:srgbClr val="9BAFB5"/>
              </a:buClr>
            </a:pPr>
            <a:r>
              <a:rPr lang="hr-HR" sz="2400" dirty="0" err="1">
                <a:solidFill>
                  <a:srgbClr val="000000">
                    <a:lumMod val="85000"/>
                    <a:lumOff val="15000"/>
                  </a:srgbClr>
                </a:solidFill>
              </a:rPr>
              <a:t>Examples</a:t>
            </a:r>
            <a:r>
              <a:rPr lang="hr-HR" sz="2400" dirty="0">
                <a:solidFill>
                  <a:srgbClr val="000000">
                    <a:lumMod val="85000"/>
                    <a:lumOff val="15000"/>
                  </a:srgbClr>
                </a:solidFill>
              </a:rPr>
              <a:t>: </a:t>
            </a:r>
            <a:r>
              <a:rPr lang="en-US" sz="2400" dirty="0">
                <a:solidFill>
                  <a:srgbClr val="000000">
                    <a:lumMod val="85000"/>
                    <a:lumOff val="15000"/>
                  </a:srgbClr>
                </a:solidFill>
              </a:rPr>
              <a:t>Croatian Republican Party and the editor-in-chief of the magazine </a:t>
            </a:r>
            <a:r>
              <a:rPr lang="en-US" sz="2400" i="1" dirty="0">
                <a:solidFill>
                  <a:srgbClr val="000000">
                    <a:lumMod val="85000"/>
                    <a:lumOff val="15000"/>
                  </a:srgbClr>
                </a:solidFill>
              </a:rPr>
              <a:t>Nova Hrvatska </a:t>
            </a:r>
            <a:r>
              <a:rPr lang="en-US" sz="2400" dirty="0" err="1">
                <a:solidFill>
                  <a:srgbClr val="000000">
                    <a:lumMod val="85000"/>
                    <a:lumOff val="15000"/>
                  </a:srgbClr>
                </a:solidFill>
              </a:rPr>
              <a:t>Jakša</a:t>
            </a:r>
            <a:r>
              <a:rPr lang="en-US" sz="2400" dirty="0">
                <a:solidFill>
                  <a:srgbClr val="000000">
                    <a:lumMod val="85000"/>
                    <a:lumOff val="15000"/>
                  </a:srgbClr>
                </a:solidFill>
              </a:rPr>
              <a:t> </a:t>
            </a:r>
            <a:r>
              <a:rPr lang="en-US" sz="2400" dirty="0" err="1">
                <a:solidFill>
                  <a:srgbClr val="000000">
                    <a:lumMod val="85000"/>
                    <a:lumOff val="15000"/>
                  </a:srgbClr>
                </a:solidFill>
              </a:rPr>
              <a:t>Kušan</a:t>
            </a:r>
            <a:endParaRPr lang="hr-HR" sz="2400" dirty="0">
              <a:solidFill>
                <a:srgbClr val="000000">
                  <a:lumMod val="85000"/>
                  <a:lumOff val="15000"/>
                </a:srgbClr>
              </a:solidFill>
            </a:endParaRPr>
          </a:p>
          <a:p>
            <a:pPr lvl="0">
              <a:buClr>
                <a:srgbClr val="9BAFB5"/>
              </a:buClr>
            </a:pPr>
            <a:r>
              <a:rPr lang="en-US" sz="2400" dirty="0">
                <a:solidFill>
                  <a:srgbClr val="000000">
                    <a:lumMod val="85000"/>
                    <a:lumOff val="15000"/>
                  </a:srgbClr>
                </a:solidFill>
              </a:rPr>
              <a:t>Stereotype</a:t>
            </a:r>
            <a:r>
              <a:rPr lang="hr-HR" sz="2400" dirty="0">
                <a:solidFill>
                  <a:srgbClr val="000000">
                    <a:lumMod val="85000"/>
                    <a:lumOff val="15000"/>
                  </a:srgbClr>
                </a:solidFill>
              </a:rPr>
              <a:t> - </a:t>
            </a:r>
            <a:r>
              <a:rPr lang="en-US" sz="2400" dirty="0">
                <a:solidFill>
                  <a:srgbClr val="000000">
                    <a:lumMod val="85000"/>
                    <a:lumOff val="15000"/>
                  </a:srgbClr>
                </a:solidFill>
              </a:rPr>
              <a:t>all émigrés </a:t>
            </a:r>
            <a:r>
              <a:rPr lang="hr-HR" sz="2400" dirty="0">
                <a:solidFill>
                  <a:srgbClr val="000000">
                    <a:lumMod val="85000"/>
                    <a:lumOff val="15000"/>
                  </a:srgbClr>
                </a:solidFill>
              </a:rPr>
              <a:t>are </a:t>
            </a:r>
            <a:r>
              <a:rPr lang="en-US" sz="2400" dirty="0">
                <a:solidFill>
                  <a:srgbClr val="000000">
                    <a:lumMod val="85000"/>
                    <a:lumOff val="15000"/>
                  </a:srgbClr>
                </a:solidFill>
              </a:rPr>
              <a:t>right-wing extremists and </a:t>
            </a:r>
            <a:r>
              <a:rPr lang="en-US" sz="2400" dirty="0" err="1">
                <a:solidFill>
                  <a:srgbClr val="000000">
                    <a:lumMod val="85000"/>
                    <a:lumOff val="15000"/>
                  </a:srgbClr>
                </a:solidFill>
              </a:rPr>
              <a:t>philo</a:t>
            </a:r>
            <a:r>
              <a:rPr lang="en-US" sz="2400" dirty="0">
                <a:solidFill>
                  <a:srgbClr val="000000">
                    <a:lumMod val="85000"/>
                    <a:lumOff val="15000"/>
                  </a:srgbClr>
                </a:solidFill>
              </a:rPr>
              <a:t>-fascists</a:t>
            </a:r>
            <a:r>
              <a:rPr lang="hr-HR" sz="2400" dirty="0">
                <a:solidFill>
                  <a:srgbClr val="000000">
                    <a:lumMod val="85000"/>
                    <a:lumOff val="15000"/>
                  </a:srgbClr>
                </a:solidFill>
              </a:rPr>
              <a:t> –</a:t>
            </a:r>
            <a:r>
              <a:rPr lang="en-US" sz="2400" dirty="0">
                <a:solidFill>
                  <a:srgbClr val="000000">
                    <a:lumMod val="85000"/>
                    <a:lumOff val="15000"/>
                  </a:srgbClr>
                </a:solidFill>
              </a:rPr>
              <a:t> result of the demonization by the Yugoslav communist regime</a:t>
            </a:r>
            <a:endParaRPr lang="hr-HR" sz="2400" dirty="0">
              <a:solidFill>
                <a:srgbClr val="000000">
                  <a:lumMod val="85000"/>
                  <a:lumOff val="15000"/>
                </a:srgbClr>
              </a:solidFill>
            </a:endParaRPr>
          </a:p>
          <a:p>
            <a:r>
              <a:rPr lang="hr-HR" sz="2400" dirty="0"/>
              <a:t>P</a:t>
            </a:r>
            <a:r>
              <a:rPr lang="en-US" sz="2400" dirty="0" err="1"/>
              <a:t>eople</a:t>
            </a:r>
            <a:r>
              <a:rPr lang="en-US" sz="2400" dirty="0"/>
              <a:t> with very different ideological and political orientations</a:t>
            </a:r>
            <a:endParaRPr lang="hr-HR" sz="2400" dirty="0"/>
          </a:p>
          <a:p>
            <a:r>
              <a:rPr lang="hr-HR" sz="2400" dirty="0" err="1"/>
              <a:t>Common</a:t>
            </a:r>
            <a:r>
              <a:rPr lang="hr-HR" sz="2400" dirty="0"/>
              <a:t> </a:t>
            </a:r>
            <a:r>
              <a:rPr lang="hr-HR" sz="2400" dirty="0" err="1"/>
              <a:t>goals</a:t>
            </a:r>
            <a:r>
              <a:rPr lang="hr-HR" sz="2400" dirty="0"/>
              <a:t>: </a:t>
            </a:r>
            <a:r>
              <a:rPr lang="en-US" sz="2400" dirty="0"/>
              <a:t>creation of an independent and democratic Croatian state</a:t>
            </a:r>
            <a:r>
              <a:rPr lang="hr-HR" sz="2400" dirty="0"/>
              <a:t> </a:t>
            </a:r>
            <a:r>
              <a:rPr lang="hr-HR" sz="2400" dirty="0" err="1"/>
              <a:t>and</a:t>
            </a:r>
            <a:r>
              <a:rPr lang="en-US" sz="2400" dirty="0"/>
              <a:t> the radical decommunization of the Croatian state and society</a:t>
            </a:r>
            <a:endParaRPr lang="hr-HR" sz="2400" dirty="0"/>
          </a:p>
        </p:txBody>
      </p:sp>
    </p:spTree>
    <p:extLst>
      <p:ext uri="{BB962C8B-B14F-4D97-AF65-F5344CB8AC3E}">
        <p14:creationId xmlns:p14="http://schemas.microsoft.com/office/powerpoint/2010/main" val="121762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A5759E-A865-4662-9A31-AB8D66DAD912}"/>
              </a:ext>
            </a:extLst>
          </p:cNvPr>
          <p:cNvSpPr>
            <a:spLocks noGrp="1"/>
          </p:cNvSpPr>
          <p:nvPr>
            <p:ph type="title"/>
          </p:nvPr>
        </p:nvSpPr>
        <p:spPr>
          <a:xfrm>
            <a:off x="2231136" y="322118"/>
            <a:ext cx="7729728" cy="1018309"/>
          </a:xfrm>
        </p:spPr>
        <p:txBody>
          <a:bodyPr/>
          <a:lstStyle/>
          <a:p>
            <a:r>
              <a:rPr lang="hr-HR" dirty="0"/>
              <a:t>Croatian </a:t>
            </a:r>
            <a:r>
              <a:rPr lang="hr-HR" dirty="0" err="1"/>
              <a:t>Republican</a:t>
            </a:r>
            <a:r>
              <a:rPr lang="hr-HR" dirty="0"/>
              <a:t> Party</a:t>
            </a:r>
          </a:p>
        </p:txBody>
      </p:sp>
      <p:sp>
        <p:nvSpPr>
          <p:cNvPr id="3" name="Rezervirano mjesto sadržaja 2">
            <a:extLst>
              <a:ext uri="{FF2B5EF4-FFF2-40B4-BE49-F238E27FC236}">
                <a16:creationId xmlns:a16="http://schemas.microsoft.com/office/drawing/2014/main" id="{5BFE4763-7EAE-438D-B91A-F97731133D0A}"/>
              </a:ext>
            </a:extLst>
          </p:cNvPr>
          <p:cNvSpPr>
            <a:spLocks noGrp="1"/>
          </p:cNvSpPr>
          <p:nvPr>
            <p:ph idx="1"/>
          </p:nvPr>
        </p:nvSpPr>
        <p:spPr>
          <a:xfrm>
            <a:off x="2231136" y="1662545"/>
            <a:ext cx="7729728" cy="5039591"/>
          </a:xfrm>
        </p:spPr>
        <p:txBody>
          <a:bodyPr>
            <a:noAutofit/>
          </a:bodyPr>
          <a:lstStyle/>
          <a:p>
            <a:r>
              <a:rPr lang="hr-HR" sz="2200" dirty="0"/>
              <a:t>"At a </a:t>
            </a:r>
            <a:r>
              <a:rPr lang="hr-HR" sz="2200" dirty="0" err="1"/>
              <a:t>Decisive</a:t>
            </a:r>
            <a:r>
              <a:rPr lang="hr-HR" sz="2200" dirty="0"/>
              <a:t> Moment", Ivo </a:t>
            </a:r>
            <a:r>
              <a:rPr lang="hr-HR" sz="2200" dirty="0" err="1"/>
              <a:t>Korsky</a:t>
            </a:r>
            <a:r>
              <a:rPr lang="hr-HR" sz="2200" dirty="0"/>
              <a:t>, 1989</a:t>
            </a:r>
          </a:p>
          <a:p>
            <a:r>
              <a:rPr lang="hr-HR" sz="2200" dirty="0"/>
              <a:t>Besides </a:t>
            </a:r>
            <a:r>
              <a:rPr lang="en-US" sz="2200" dirty="0"/>
              <a:t>the danger of the growing Greater Serb threat</a:t>
            </a:r>
            <a:r>
              <a:rPr lang="hr-HR" sz="2200" dirty="0"/>
              <a:t> </a:t>
            </a:r>
            <a:r>
              <a:rPr lang="hr-HR" sz="2200" dirty="0" err="1"/>
              <a:t>Korsky</a:t>
            </a:r>
            <a:r>
              <a:rPr lang="hr-HR" sz="2200" dirty="0"/>
              <a:t> </a:t>
            </a:r>
            <a:r>
              <a:rPr lang="hr-HR" sz="2200" dirty="0" err="1"/>
              <a:t>was</a:t>
            </a:r>
            <a:r>
              <a:rPr lang="hr-HR" sz="2200" dirty="0"/>
              <a:t> warning </a:t>
            </a:r>
            <a:r>
              <a:rPr lang="en-US" sz="2200" dirty="0"/>
              <a:t>about the strength of the ruling communist class</a:t>
            </a:r>
            <a:endParaRPr lang="hr-HR" sz="2200" dirty="0"/>
          </a:p>
          <a:p>
            <a:r>
              <a:rPr lang="hr-HR" sz="2200" dirty="0"/>
              <a:t>Communism </a:t>
            </a:r>
            <a:r>
              <a:rPr lang="hr-HR" sz="2200" dirty="0" err="1"/>
              <a:t>shaped</a:t>
            </a:r>
            <a:r>
              <a:rPr lang="hr-HR" sz="2200" dirty="0"/>
              <a:t> </a:t>
            </a:r>
            <a:r>
              <a:rPr lang="hr-HR" sz="2200" dirty="0" err="1"/>
              <a:t>many’s</a:t>
            </a:r>
            <a:r>
              <a:rPr lang="hr-HR" sz="2200" dirty="0"/>
              <a:t> </a:t>
            </a:r>
            <a:r>
              <a:rPr lang="hr-HR" sz="2200" dirty="0" err="1"/>
              <a:t>worldview</a:t>
            </a:r>
            <a:endParaRPr lang="hr-HR" sz="2200" dirty="0"/>
          </a:p>
          <a:p>
            <a:r>
              <a:rPr lang="hr-HR" sz="2200" dirty="0"/>
              <a:t>I</a:t>
            </a:r>
            <a:r>
              <a:rPr lang="en-US" sz="2200" dirty="0" err="1"/>
              <a:t>ntellectuals</a:t>
            </a:r>
            <a:r>
              <a:rPr lang="en-US" sz="2200" dirty="0"/>
              <a:t> from democratic and Catholic circles "unconsciously accept communist settings and therefore propose hybrid, semi-Marxist solutions and are surprised that new measures coming from the system of free market economy or free, parliamentary democracy do not bring the desired results as in the countries where they are successfully applied."</a:t>
            </a:r>
            <a:endParaRPr lang="hr-HR" sz="2200" dirty="0"/>
          </a:p>
          <a:p>
            <a:r>
              <a:rPr lang="en-US" sz="2200" dirty="0"/>
              <a:t>"Upgraded ideas cannot succeed."</a:t>
            </a:r>
            <a:endParaRPr lang="hr-HR" sz="2200" dirty="0"/>
          </a:p>
          <a:p>
            <a:r>
              <a:rPr lang="hr-HR" sz="2200" dirty="0"/>
              <a:t>B</a:t>
            </a:r>
            <a:r>
              <a:rPr lang="en-US" sz="2200" dirty="0" err="1"/>
              <a:t>uilding</a:t>
            </a:r>
            <a:r>
              <a:rPr lang="en-US" sz="2200" dirty="0"/>
              <a:t> democracy on socialist foundations cannot be successful</a:t>
            </a:r>
            <a:endParaRPr lang="hr-HR" sz="2200" dirty="0"/>
          </a:p>
        </p:txBody>
      </p:sp>
    </p:spTree>
    <p:extLst>
      <p:ext uri="{BB962C8B-B14F-4D97-AF65-F5344CB8AC3E}">
        <p14:creationId xmlns:p14="http://schemas.microsoft.com/office/powerpoint/2010/main" val="236663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734FEB41-3352-46B3-88F6-A4CBE660EB23}"/>
              </a:ext>
            </a:extLst>
          </p:cNvPr>
          <p:cNvSpPr>
            <a:spLocks noGrp="1"/>
          </p:cNvSpPr>
          <p:nvPr>
            <p:ph idx="1"/>
          </p:nvPr>
        </p:nvSpPr>
        <p:spPr>
          <a:xfrm>
            <a:off x="2231136" y="374074"/>
            <a:ext cx="7729728" cy="5365954"/>
          </a:xfrm>
        </p:spPr>
        <p:txBody>
          <a:bodyPr/>
          <a:lstStyle/>
          <a:p>
            <a:r>
              <a:rPr lang="en-US" sz="2400" dirty="0"/>
              <a:t>Partial and superficial democratization actually blocks the way to building a truly free society</a:t>
            </a:r>
            <a:endParaRPr lang="hr-HR" sz="2400" dirty="0"/>
          </a:p>
          <a:p>
            <a:r>
              <a:rPr lang="hr-HR" sz="2400" dirty="0"/>
              <a:t>C</a:t>
            </a:r>
            <a:r>
              <a:rPr lang="en-US" sz="2400" dirty="0" err="1"/>
              <a:t>haos</a:t>
            </a:r>
            <a:r>
              <a:rPr lang="en-US" sz="2400" dirty="0"/>
              <a:t> caused by the</a:t>
            </a:r>
            <a:r>
              <a:rPr lang="hr-HR" sz="2400" dirty="0"/>
              <a:t> </a:t>
            </a:r>
            <a:r>
              <a:rPr lang="hr-HR" sz="2400" dirty="0" err="1"/>
              <a:t>partial</a:t>
            </a:r>
            <a:r>
              <a:rPr lang="en-US" sz="2400" dirty="0"/>
              <a:t> reforms</a:t>
            </a:r>
            <a:r>
              <a:rPr lang="hr-HR" sz="2400" dirty="0"/>
              <a:t> – </a:t>
            </a:r>
            <a:r>
              <a:rPr lang="en-US" sz="2400" dirty="0"/>
              <a:t>nostalgia for the period of "order"</a:t>
            </a:r>
            <a:r>
              <a:rPr lang="hr-HR" sz="2400" dirty="0"/>
              <a:t> ("</a:t>
            </a:r>
            <a:r>
              <a:rPr lang="hr-HR" sz="2400" dirty="0" err="1"/>
              <a:t>when</a:t>
            </a:r>
            <a:r>
              <a:rPr lang="hr-HR" sz="2400" dirty="0"/>
              <a:t> Tito </a:t>
            </a:r>
            <a:r>
              <a:rPr lang="hr-HR" sz="2400" dirty="0" err="1"/>
              <a:t>was</a:t>
            </a:r>
            <a:r>
              <a:rPr lang="hr-HR" sz="2400" dirty="0"/>
              <a:t> </a:t>
            </a:r>
            <a:r>
              <a:rPr lang="hr-HR" sz="2400" dirty="0" err="1"/>
              <a:t>alive</a:t>
            </a:r>
            <a:r>
              <a:rPr lang="hr-HR" sz="2400" dirty="0"/>
              <a:t>") – "former" </a:t>
            </a:r>
            <a:r>
              <a:rPr lang="hr-HR" sz="2400" dirty="0" err="1"/>
              <a:t>communists</a:t>
            </a:r>
            <a:r>
              <a:rPr lang="hr-HR" sz="2400" dirty="0"/>
              <a:t> </a:t>
            </a:r>
            <a:r>
              <a:rPr lang="en-US" sz="2400" dirty="0" err="1"/>
              <a:t>tak</a:t>
            </a:r>
            <a:r>
              <a:rPr lang="hr-HR" sz="2400" dirty="0" err="1"/>
              <a:t>ing</a:t>
            </a:r>
            <a:r>
              <a:rPr lang="en-US" sz="2400" dirty="0"/>
              <a:t> advantage of this</a:t>
            </a:r>
            <a:r>
              <a:rPr lang="hr-HR" sz="2400" dirty="0"/>
              <a:t> </a:t>
            </a:r>
            <a:r>
              <a:rPr lang="hr-HR" sz="2400" dirty="0" err="1"/>
              <a:t>situation</a:t>
            </a:r>
            <a:endParaRPr lang="hr-HR" sz="2400" dirty="0"/>
          </a:p>
          <a:p>
            <a:r>
              <a:rPr lang="en-US" sz="2400" dirty="0"/>
              <a:t>"That is why libertarian reforms introduced superficially and unsystematically or inconsistently are a great obstacle to the realization of a libertarian political and economic system. Indeed, people believe that they are already experiencing a libertarian system and are disappointed by the disorder and difficulties that have arisen, and thus by a libertarian system that they never actually enjoyed."</a:t>
            </a:r>
            <a:endParaRPr lang="hr-HR" sz="2400" dirty="0"/>
          </a:p>
          <a:p>
            <a:endParaRPr lang="hr-HR" dirty="0"/>
          </a:p>
        </p:txBody>
      </p:sp>
    </p:spTree>
    <p:extLst>
      <p:ext uri="{BB962C8B-B14F-4D97-AF65-F5344CB8AC3E}">
        <p14:creationId xmlns:p14="http://schemas.microsoft.com/office/powerpoint/2010/main" val="252211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365E624D-10AE-4B41-94C7-8CB15EE12D8D}"/>
              </a:ext>
            </a:extLst>
          </p:cNvPr>
          <p:cNvSpPr>
            <a:spLocks noGrp="1"/>
          </p:cNvSpPr>
          <p:nvPr>
            <p:ph idx="1"/>
          </p:nvPr>
        </p:nvSpPr>
        <p:spPr>
          <a:xfrm>
            <a:off x="2231136" y="301336"/>
            <a:ext cx="7729728" cy="6463146"/>
          </a:xfrm>
        </p:spPr>
        <p:txBody>
          <a:bodyPr>
            <a:noAutofit/>
          </a:bodyPr>
          <a:lstStyle/>
          <a:p>
            <a:r>
              <a:rPr lang="en-US" sz="2400" dirty="0"/>
              <a:t>The task of Croatian and libertarian-oriented intellectuals</a:t>
            </a:r>
            <a:r>
              <a:rPr lang="hr-HR" sz="2400" dirty="0"/>
              <a:t> - </a:t>
            </a:r>
            <a:r>
              <a:rPr lang="en-US" sz="2400" dirty="0"/>
              <a:t>spread awareness that Croatia needs radical reforms</a:t>
            </a:r>
            <a:r>
              <a:rPr lang="hr-HR" sz="2400" dirty="0"/>
              <a:t>;</a:t>
            </a:r>
            <a:r>
              <a:rPr lang="en-US" sz="2400" dirty="0"/>
              <a:t> freedom cannot be achieved either within the framework of socialism or in a democratic system where the Marxist worldview prevails among the population</a:t>
            </a:r>
            <a:endParaRPr lang="hr-HR" sz="2400" dirty="0"/>
          </a:p>
          <a:p>
            <a:r>
              <a:rPr lang="hr-HR" sz="2400" dirty="0"/>
              <a:t>E</a:t>
            </a:r>
            <a:r>
              <a:rPr lang="en-US" sz="2400" dirty="0" err="1"/>
              <a:t>ven</a:t>
            </a:r>
            <a:r>
              <a:rPr lang="en-US" sz="2400" dirty="0"/>
              <a:t> if a libertarian system is introduced, it will face great difficulties "because people are not ready for freedom after dictatorship, but mentally and emotionally only for another or different dictatorship."</a:t>
            </a:r>
            <a:endParaRPr lang="hr-HR" sz="2400" dirty="0"/>
          </a:p>
          <a:p>
            <a:r>
              <a:rPr lang="hr-HR" sz="2400" dirty="0"/>
              <a:t>L</a:t>
            </a:r>
            <a:r>
              <a:rPr lang="en-US" sz="2400" dirty="0" err="1"/>
              <a:t>ibertarian</a:t>
            </a:r>
            <a:r>
              <a:rPr lang="en-US" sz="2400" dirty="0"/>
              <a:t> society –</a:t>
            </a:r>
            <a:r>
              <a:rPr lang="hr-HR" sz="2400" dirty="0"/>
              <a:t> </a:t>
            </a:r>
            <a:r>
              <a:rPr lang="en-US" sz="2400" dirty="0"/>
              <a:t>communists</a:t>
            </a:r>
            <a:r>
              <a:rPr lang="hr-HR" sz="2400" dirty="0"/>
              <a:t> </a:t>
            </a:r>
            <a:r>
              <a:rPr lang="hr-HR" sz="2400" dirty="0" err="1"/>
              <a:t>also</a:t>
            </a:r>
            <a:r>
              <a:rPr lang="en-US" sz="2400" dirty="0"/>
              <a:t> must be allowed to freely express their political views</a:t>
            </a:r>
            <a:endParaRPr lang="hr-HR" sz="2400" dirty="0"/>
          </a:p>
          <a:p>
            <a:r>
              <a:rPr lang="hr-HR" sz="2400" dirty="0"/>
              <a:t>T</a:t>
            </a:r>
            <a:r>
              <a:rPr lang="en-US" sz="2400" dirty="0"/>
              <a:t>he basic idea of the Croatian Republican Party – integral freedom</a:t>
            </a:r>
            <a:endParaRPr lang="hr-HR" sz="2400" dirty="0"/>
          </a:p>
          <a:p>
            <a:r>
              <a:rPr lang="hr-HR" sz="2400" dirty="0"/>
              <a:t>T</a:t>
            </a:r>
            <a:r>
              <a:rPr lang="en-US" sz="2400" dirty="0"/>
              <a:t>he struggle for an independent Croatian state </a:t>
            </a:r>
            <a:r>
              <a:rPr lang="hr-HR" sz="2400" dirty="0"/>
              <a:t>+</a:t>
            </a:r>
            <a:r>
              <a:rPr lang="en-US" sz="2400" dirty="0"/>
              <a:t> the creation of such a political and social system in which every individual will be free</a:t>
            </a:r>
            <a:endParaRPr lang="hr-HR" sz="2400" dirty="0"/>
          </a:p>
        </p:txBody>
      </p:sp>
    </p:spTree>
    <p:extLst>
      <p:ext uri="{BB962C8B-B14F-4D97-AF65-F5344CB8AC3E}">
        <p14:creationId xmlns:p14="http://schemas.microsoft.com/office/powerpoint/2010/main" val="112505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2D41D2D-21F0-4722-BCC7-6A55FBE7D65F}"/>
              </a:ext>
            </a:extLst>
          </p:cNvPr>
          <p:cNvSpPr>
            <a:spLocks noGrp="1"/>
          </p:cNvSpPr>
          <p:nvPr>
            <p:ph type="title"/>
          </p:nvPr>
        </p:nvSpPr>
        <p:spPr>
          <a:xfrm>
            <a:off x="2231136" y="280556"/>
            <a:ext cx="7729728" cy="987136"/>
          </a:xfrm>
        </p:spPr>
        <p:txBody>
          <a:bodyPr/>
          <a:lstStyle/>
          <a:p>
            <a:r>
              <a:rPr lang="hr-HR" i="1" dirty="0"/>
              <a:t>Nova Hrvatska</a:t>
            </a:r>
          </a:p>
        </p:txBody>
      </p:sp>
      <p:sp>
        <p:nvSpPr>
          <p:cNvPr id="3" name="Rezervirano mjesto sadržaja 2">
            <a:extLst>
              <a:ext uri="{FF2B5EF4-FFF2-40B4-BE49-F238E27FC236}">
                <a16:creationId xmlns:a16="http://schemas.microsoft.com/office/drawing/2014/main" id="{2B1CE2FF-AF25-40E0-A0F2-F639F20D8F4D}"/>
              </a:ext>
            </a:extLst>
          </p:cNvPr>
          <p:cNvSpPr>
            <a:spLocks noGrp="1"/>
          </p:cNvSpPr>
          <p:nvPr>
            <p:ph idx="1"/>
          </p:nvPr>
        </p:nvSpPr>
        <p:spPr>
          <a:xfrm>
            <a:off x="2231136" y="1537855"/>
            <a:ext cx="7729728" cy="4914899"/>
          </a:xfrm>
        </p:spPr>
        <p:txBody>
          <a:bodyPr>
            <a:normAutofit/>
          </a:bodyPr>
          <a:lstStyle/>
          <a:p>
            <a:r>
              <a:rPr lang="hr-HR" sz="2400" i="1" dirty="0"/>
              <a:t>Nova </a:t>
            </a:r>
            <a:r>
              <a:rPr lang="hr-HR" sz="2400" i="1" dirty="0" err="1"/>
              <a:t>Hrvatska</a:t>
            </a:r>
            <a:r>
              <a:rPr lang="hr-HR" sz="2400" dirty="0" err="1"/>
              <a:t>’s</a:t>
            </a:r>
            <a:r>
              <a:rPr lang="hr-HR" sz="2400" dirty="0"/>
              <a:t> </a:t>
            </a:r>
            <a:r>
              <a:rPr lang="hr-HR" sz="2400" dirty="0" err="1"/>
              <a:t>position</a:t>
            </a:r>
            <a:r>
              <a:rPr lang="hr-HR" sz="2400" dirty="0"/>
              <a:t>: </a:t>
            </a:r>
            <a:r>
              <a:rPr lang="en-US" sz="2400" dirty="0"/>
              <a:t>lustration from communism </a:t>
            </a:r>
            <a:r>
              <a:rPr lang="hr-HR" sz="2400" dirty="0"/>
              <a:t>but not</a:t>
            </a:r>
            <a:r>
              <a:rPr lang="en-US" sz="2400" dirty="0"/>
              <a:t> revanchism</a:t>
            </a:r>
            <a:endParaRPr lang="hr-HR" sz="2400" dirty="0"/>
          </a:p>
          <a:p>
            <a:r>
              <a:rPr lang="en-US" sz="2400" dirty="0" err="1"/>
              <a:t>Kušan</a:t>
            </a:r>
            <a:r>
              <a:rPr lang="en-US" sz="2400" dirty="0"/>
              <a:t> warned of the danger that members of the former communist regime would retain power in their hands</a:t>
            </a:r>
            <a:r>
              <a:rPr lang="hr-HR" sz="2400" dirty="0"/>
              <a:t> – </a:t>
            </a:r>
            <a:r>
              <a:rPr lang="en-US" sz="2400" dirty="0"/>
              <a:t>fleeing into the ranks of the party that had won the elections - the Croatian Democratic Union</a:t>
            </a:r>
            <a:endParaRPr lang="hr-HR" sz="2400" dirty="0"/>
          </a:p>
          <a:p>
            <a:r>
              <a:rPr lang="hr-HR" sz="2400" dirty="0"/>
              <a:t>T</a:t>
            </a:r>
            <a:r>
              <a:rPr lang="en-US" sz="2400" dirty="0"/>
              <a:t>he summer of 1990</a:t>
            </a:r>
            <a:r>
              <a:rPr lang="hr-HR" sz="2400" dirty="0"/>
              <a:t>:</a:t>
            </a:r>
            <a:r>
              <a:rPr lang="en-US" sz="2400" dirty="0"/>
              <a:t> „</a:t>
            </a:r>
            <a:r>
              <a:rPr lang="hr-HR" sz="2400" dirty="0"/>
              <a:t>T</a:t>
            </a:r>
            <a:r>
              <a:rPr lang="en-US" sz="2400" dirty="0"/>
              <a:t>he authority of the government is damaged not only by the Serbian insurgents, but also by all those who abuse the weaknesses and volatility of the new system for their personal interests, be they old crooks in the social enterprises or new careerists in the political structures."</a:t>
            </a:r>
            <a:endParaRPr lang="hr-HR" sz="2400" dirty="0"/>
          </a:p>
        </p:txBody>
      </p:sp>
    </p:spTree>
    <p:extLst>
      <p:ext uri="{BB962C8B-B14F-4D97-AF65-F5344CB8AC3E}">
        <p14:creationId xmlns:p14="http://schemas.microsoft.com/office/powerpoint/2010/main" val="2634296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3B44F7C0-8A94-4D8E-BB13-A4AD2D7D85AC}"/>
              </a:ext>
            </a:extLst>
          </p:cNvPr>
          <p:cNvSpPr>
            <a:spLocks noGrp="1"/>
          </p:cNvSpPr>
          <p:nvPr>
            <p:ph idx="1"/>
          </p:nvPr>
        </p:nvSpPr>
        <p:spPr>
          <a:xfrm>
            <a:off x="2231136" y="883227"/>
            <a:ext cx="7729728" cy="5185063"/>
          </a:xfrm>
        </p:spPr>
        <p:txBody>
          <a:bodyPr>
            <a:normAutofit/>
          </a:bodyPr>
          <a:lstStyle/>
          <a:p>
            <a:r>
              <a:rPr lang="en-US" sz="2400" dirty="0" err="1"/>
              <a:t>Kušan</a:t>
            </a:r>
            <a:r>
              <a:rPr lang="en-US" sz="2400" dirty="0"/>
              <a:t> failed to bring </a:t>
            </a:r>
            <a:r>
              <a:rPr lang="en-US" sz="2400" i="1" dirty="0"/>
              <a:t>Nova Hrvatska </a:t>
            </a:r>
            <a:r>
              <a:rPr lang="en-US" sz="2400" dirty="0"/>
              <a:t>to Zagreb, quickly withdrew from public life in disappointment</a:t>
            </a:r>
            <a:endParaRPr lang="hr-HR" sz="2400" dirty="0"/>
          </a:p>
          <a:p>
            <a:r>
              <a:rPr lang="hr-HR" sz="2400" dirty="0"/>
              <a:t>T</a:t>
            </a:r>
            <a:r>
              <a:rPr lang="en-US" sz="2400" dirty="0"/>
              <a:t>he last issue</a:t>
            </a:r>
            <a:r>
              <a:rPr lang="hr-HR" sz="2400" dirty="0"/>
              <a:t>,</a:t>
            </a:r>
            <a:r>
              <a:rPr lang="en-US" sz="2400" dirty="0"/>
              <a:t> late 1990, "The Goals Remain the Same" </a:t>
            </a:r>
            <a:endParaRPr lang="hr-HR" sz="2400" dirty="0"/>
          </a:p>
          <a:p>
            <a:r>
              <a:rPr lang="en-US" sz="2400" dirty="0"/>
              <a:t>„</a:t>
            </a:r>
            <a:r>
              <a:rPr lang="hr-HR" sz="2400" dirty="0"/>
              <a:t>T</a:t>
            </a:r>
            <a:r>
              <a:rPr lang="en-US" sz="2400" dirty="0"/>
              <a:t>he greatest danger for Croatia in the long run comes not from </a:t>
            </a:r>
            <a:r>
              <a:rPr lang="en-US" sz="2400" dirty="0" err="1"/>
              <a:t>Knin</a:t>
            </a:r>
            <a:r>
              <a:rPr lang="en-US" sz="2400" dirty="0"/>
              <a:t> or Belgrade, but from the same contagious habits that destroyed earlier societies</a:t>
            </a:r>
            <a:r>
              <a:rPr lang="hr-HR" sz="2400" dirty="0"/>
              <a:t>.</a:t>
            </a:r>
            <a:r>
              <a:rPr lang="en-US" sz="2400" dirty="0"/>
              <a:t>" </a:t>
            </a:r>
            <a:endParaRPr lang="hr-HR" sz="2400" dirty="0"/>
          </a:p>
          <a:p>
            <a:r>
              <a:rPr lang="hr-HR" sz="2400" dirty="0"/>
              <a:t>C</a:t>
            </a:r>
            <a:r>
              <a:rPr lang="en-US" sz="2400" dirty="0"/>
              <a:t>all</a:t>
            </a:r>
            <a:r>
              <a:rPr lang="hr-HR" sz="2400" dirty="0" err="1"/>
              <a:t>ing</a:t>
            </a:r>
            <a:r>
              <a:rPr lang="en-US" sz="2400" dirty="0"/>
              <a:t> for "more determined action against careerism in political positions, incompetence, corruption, nepotism and provincialism."</a:t>
            </a:r>
            <a:endParaRPr lang="hr-HR" sz="2400" dirty="0"/>
          </a:p>
        </p:txBody>
      </p:sp>
    </p:spTree>
    <p:extLst>
      <p:ext uri="{BB962C8B-B14F-4D97-AF65-F5344CB8AC3E}">
        <p14:creationId xmlns:p14="http://schemas.microsoft.com/office/powerpoint/2010/main" val="112293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0A3FD0-C6B1-4DB7-A615-C3A1D6BD9368}"/>
              </a:ext>
            </a:extLst>
          </p:cNvPr>
          <p:cNvSpPr>
            <a:spLocks noGrp="1"/>
          </p:cNvSpPr>
          <p:nvPr>
            <p:ph type="title"/>
          </p:nvPr>
        </p:nvSpPr>
        <p:spPr>
          <a:xfrm>
            <a:off x="2231136" y="280555"/>
            <a:ext cx="7729728" cy="1132609"/>
          </a:xfrm>
        </p:spPr>
        <p:txBody>
          <a:bodyPr/>
          <a:lstStyle/>
          <a:p>
            <a:r>
              <a:rPr lang="hr-HR" dirty="0" err="1"/>
              <a:t>Conclusion</a:t>
            </a:r>
            <a:r>
              <a:rPr lang="hr-HR" dirty="0"/>
              <a:t> – </a:t>
            </a:r>
            <a:r>
              <a:rPr lang="hr-HR" dirty="0" err="1"/>
              <a:t>missed</a:t>
            </a:r>
            <a:r>
              <a:rPr lang="hr-HR" dirty="0"/>
              <a:t> </a:t>
            </a:r>
            <a:r>
              <a:rPr lang="hr-HR" dirty="0" err="1"/>
              <a:t>chance</a:t>
            </a:r>
            <a:endParaRPr lang="hr-HR" dirty="0"/>
          </a:p>
        </p:txBody>
      </p:sp>
      <p:sp>
        <p:nvSpPr>
          <p:cNvPr id="3" name="Rezervirano mjesto sadržaja 2">
            <a:extLst>
              <a:ext uri="{FF2B5EF4-FFF2-40B4-BE49-F238E27FC236}">
                <a16:creationId xmlns:a16="http://schemas.microsoft.com/office/drawing/2014/main" id="{2C095E0D-ACEC-41AE-B05C-1FE9AF33CF2B}"/>
              </a:ext>
            </a:extLst>
          </p:cNvPr>
          <p:cNvSpPr>
            <a:spLocks noGrp="1"/>
          </p:cNvSpPr>
          <p:nvPr>
            <p:ph idx="1"/>
          </p:nvPr>
        </p:nvSpPr>
        <p:spPr>
          <a:xfrm>
            <a:off x="2231136" y="1693718"/>
            <a:ext cx="7729728" cy="4883727"/>
          </a:xfrm>
        </p:spPr>
        <p:txBody>
          <a:bodyPr>
            <a:normAutofit/>
          </a:bodyPr>
          <a:lstStyle/>
          <a:p>
            <a:r>
              <a:rPr lang="en-US" sz="2400" dirty="0"/>
              <a:t>Croatian emigrants had the experience to participate in democratic political life – this valuable potential was not used to build a real democracy in Croatia</a:t>
            </a:r>
          </a:p>
          <a:p>
            <a:r>
              <a:rPr lang="en-US" sz="2400" dirty="0"/>
              <a:t>The diaspora provided enormous support in the establishment and defense of the Republic of Croatia, but had virtually no influence on the government of Croatia and the shaping of the country's political and economic system</a:t>
            </a:r>
          </a:p>
          <a:p>
            <a:r>
              <a:rPr lang="en-US" sz="2400" dirty="0"/>
              <a:t>The "new class"</a:t>
            </a:r>
            <a:r>
              <a:rPr lang="hr-HR" sz="2400" dirty="0"/>
              <a:t>,</a:t>
            </a:r>
            <a:r>
              <a:rPr lang="en-US" sz="2400" dirty="0"/>
              <a:t> as Milovan Djilas called the ruling class in the communist system, largely retained its positions in an independent and democratic Croatia</a:t>
            </a:r>
            <a:endParaRPr lang="hr-HR" sz="2400" dirty="0"/>
          </a:p>
        </p:txBody>
      </p:sp>
    </p:spTree>
    <p:extLst>
      <p:ext uri="{BB962C8B-B14F-4D97-AF65-F5344CB8AC3E}">
        <p14:creationId xmlns:p14="http://schemas.microsoft.com/office/powerpoint/2010/main" val="289535647"/>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TM10001115[[fn=Paket]]</Template>
  <TotalTime>122</TotalTime>
  <Words>809</Words>
  <Application>Microsoft Office PowerPoint</Application>
  <PresentationFormat>Široki zaslon</PresentationFormat>
  <Paragraphs>38</Paragraphs>
  <Slides>9</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9</vt:i4>
      </vt:variant>
    </vt:vector>
  </HeadingPairs>
  <TitlesOfParts>
    <vt:vector size="12" baseType="lpstr">
      <vt:lpstr>Arial</vt:lpstr>
      <vt:lpstr>Gill Sans MT</vt:lpstr>
      <vt:lpstr>Paket</vt:lpstr>
      <vt:lpstr>Criticism of the communist legacy in the Republic of Croatia on the pages of the magazines Republika Hrvatska and Nova Hrvatska</vt:lpstr>
      <vt:lpstr>introduction</vt:lpstr>
      <vt:lpstr>PowerPoint prezentacija</vt:lpstr>
      <vt:lpstr>Croatian Republican Party</vt:lpstr>
      <vt:lpstr>PowerPoint prezentacija</vt:lpstr>
      <vt:lpstr>PowerPoint prezentacija</vt:lpstr>
      <vt:lpstr>Nova Hrvatska</vt:lpstr>
      <vt:lpstr>PowerPoint prezentacija</vt:lpstr>
      <vt:lpstr>Conclusion – missed chance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Criticism of the communist legacy in the Republic of Croatia on the pages of the magazines Republika Hrvatska and Nova Hrvatska</dc:title>
  <dc:creator>Wollfy Krašić</dc:creator>
  <cp:lastModifiedBy>Wollfy Krašić</cp:lastModifiedBy>
  <cp:revision>10</cp:revision>
  <dcterms:created xsi:type="dcterms:W3CDTF">2023-10-25T11:40:57Z</dcterms:created>
  <dcterms:modified xsi:type="dcterms:W3CDTF">2023-10-25T13:43:51Z</dcterms:modified>
</cp:coreProperties>
</file>